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5" r:id="rId30"/>
    <p:sldId id="296" r:id="rId31"/>
    <p:sldId id="297" r:id="rId32"/>
    <p:sldId id="298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2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7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5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0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44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9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9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6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4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BCA29-5DF9-4776-A361-C0248905BC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4587E-594A-454D-9F62-78C9BDB07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6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Psychological Disorders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Chapter 11</a:t>
            </a:r>
          </a:p>
        </p:txBody>
      </p:sp>
    </p:spTree>
    <p:extLst>
      <p:ext uri="{BB962C8B-B14F-4D97-AF65-F5344CB8AC3E}">
        <p14:creationId xmlns:p14="http://schemas.microsoft.com/office/powerpoint/2010/main" val="5542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Describe how </a:t>
            </a:r>
            <a:r>
              <a:rPr lang="en-US" dirty="0">
                <a:solidFill>
                  <a:srgbClr val="FF0000"/>
                </a:solidFill>
              </a:rPr>
              <a:t>PTSD</a:t>
            </a:r>
            <a:r>
              <a:rPr lang="en-US" dirty="0"/>
              <a:t> occurs and some symptoms of it.</a:t>
            </a:r>
          </a:p>
          <a:p>
            <a:endParaRPr lang="en-US" dirty="0"/>
          </a:p>
          <a:p>
            <a:r>
              <a:rPr lang="en-US" dirty="0"/>
              <a:t>2. Compare </a:t>
            </a:r>
            <a:r>
              <a:rPr lang="en-US" dirty="0">
                <a:solidFill>
                  <a:srgbClr val="FF0000"/>
                </a:solidFill>
              </a:rPr>
              <a:t>COMMON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CONDITIONED</a:t>
            </a:r>
            <a:r>
              <a:rPr lang="en-US" dirty="0"/>
              <a:t> phobias.</a:t>
            </a:r>
          </a:p>
          <a:p>
            <a:endParaRPr lang="en-US" dirty="0"/>
          </a:p>
          <a:p>
            <a:r>
              <a:rPr lang="en-US" dirty="0"/>
              <a:t>3. What is considered the most </a:t>
            </a:r>
            <a:r>
              <a:rPr lang="en-US" dirty="0">
                <a:solidFill>
                  <a:srgbClr val="FF0000"/>
                </a:solidFill>
              </a:rPr>
              <a:t>DISABLING </a:t>
            </a:r>
            <a:r>
              <a:rPr lang="en-US" dirty="0"/>
              <a:t>of all disorders? Why?</a:t>
            </a:r>
          </a:p>
          <a:p>
            <a:endParaRPr lang="en-US" dirty="0"/>
          </a:p>
          <a:p>
            <a:r>
              <a:rPr lang="en-US" dirty="0"/>
              <a:t>4. Give an example of a </a:t>
            </a:r>
            <a:r>
              <a:rPr lang="en-US" dirty="0">
                <a:solidFill>
                  <a:srgbClr val="FF0000"/>
                </a:solidFill>
              </a:rPr>
              <a:t>SUPERSTITON</a:t>
            </a:r>
            <a:r>
              <a:rPr lang="en-US" dirty="0"/>
              <a:t> and an OC ritual.</a:t>
            </a:r>
          </a:p>
        </p:txBody>
      </p:sp>
    </p:spTree>
    <p:extLst>
      <p:ext uri="{BB962C8B-B14F-4D97-AF65-F5344CB8AC3E}">
        <p14:creationId xmlns:p14="http://schemas.microsoft.com/office/powerpoint/2010/main" val="1388112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Mood Disorders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1820377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Moods range from extreme </a:t>
            </a:r>
            <a:r>
              <a:rPr lang="en-US" dirty="0">
                <a:solidFill>
                  <a:srgbClr val="FF0000"/>
                </a:solidFill>
              </a:rPr>
              <a:t>DEPRESSION</a:t>
            </a:r>
            <a:r>
              <a:rPr lang="en-US" dirty="0"/>
              <a:t> to extreme </a:t>
            </a:r>
            <a:r>
              <a:rPr lang="en-US" dirty="0">
                <a:solidFill>
                  <a:srgbClr val="FF0000"/>
                </a:solidFill>
              </a:rPr>
              <a:t>MANIA</a:t>
            </a:r>
          </a:p>
          <a:p>
            <a:endParaRPr lang="en-US" dirty="0"/>
          </a:p>
          <a:p>
            <a:r>
              <a:rPr lang="en-US" dirty="0"/>
              <a:t>Everyone feels emotions from sadness to joy</a:t>
            </a:r>
          </a:p>
          <a:p>
            <a:endParaRPr lang="en-US" dirty="0"/>
          </a:p>
          <a:p>
            <a:r>
              <a:rPr lang="en-US" dirty="0"/>
              <a:t>Everyone feels wild anger, grief and happiness at extreme moments in their lives</a:t>
            </a:r>
          </a:p>
          <a:p>
            <a:endParaRPr lang="en-US" dirty="0"/>
          </a:p>
          <a:p>
            <a:r>
              <a:rPr lang="en-US" dirty="0"/>
              <a:t>Mood disorders are very different from NORMAL feelings</a:t>
            </a:r>
          </a:p>
        </p:txBody>
      </p:sp>
    </p:spTree>
    <p:extLst>
      <p:ext uri="{BB962C8B-B14F-4D97-AF65-F5344CB8AC3E}">
        <p14:creationId xmlns:p14="http://schemas.microsoft.com/office/powerpoint/2010/main" val="1507797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E9866-15AF-47BF-B864-EF9CB9478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9C98C-7F21-4F61-A35D-8FAF6E858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ifficult to Treat Chronic Migraine: The Bipolar Spectrum and Personality  Disorders">
            <a:extLst>
              <a:ext uri="{FF2B5EF4-FFF2-40B4-BE49-F238E27FC236}">
                <a16:creationId xmlns:a16="http://schemas.microsoft.com/office/drawing/2014/main" id="{B7B7D324-7990-4526-970F-7E93B241D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537" y="681037"/>
            <a:ext cx="8725765" cy="593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567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Belief that </a:t>
            </a:r>
            <a:r>
              <a:rPr lang="en-US" dirty="0">
                <a:solidFill>
                  <a:srgbClr val="FF0000"/>
                </a:solidFill>
              </a:rPr>
              <a:t>NOTHING</a:t>
            </a:r>
            <a:r>
              <a:rPr lang="en-US" dirty="0"/>
              <a:t> good will ever happen</a:t>
            </a:r>
          </a:p>
          <a:p>
            <a:endParaRPr lang="en-US" dirty="0"/>
          </a:p>
          <a:p>
            <a:r>
              <a:rPr lang="en-US" dirty="0"/>
              <a:t>Loss of interest in usual PLEASURABLE activities </a:t>
            </a:r>
          </a:p>
          <a:p>
            <a:endParaRPr lang="en-US" dirty="0"/>
          </a:p>
          <a:p>
            <a:r>
              <a:rPr lang="en-US" dirty="0"/>
              <a:t>Exaggeration of </a:t>
            </a:r>
            <a:r>
              <a:rPr lang="en-US" dirty="0">
                <a:solidFill>
                  <a:srgbClr val="FF0000"/>
                </a:solidFill>
              </a:rPr>
              <a:t>MINOR</a:t>
            </a:r>
            <a:r>
              <a:rPr lang="en-US" dirty="0"/>
              <a:t> failing (failed quiz; “I might as well drop out of school)</a:t>
            </a:r>
          </a:p>
          <a:p>
            <a:endParaRPr lang="en-US" dirty="0"/>
          </a:p>
          <a:p>
            <a:r>
              <a:rPr lang="en-US" dirty="0"/>
              <a:t>Think of losses as a sign of personal failure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74" y="520700"/>
            <a:ext cx="187642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31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changes occur such as; loss of appetite, insomnia, and headaches</a:t>
            </a:r>
          </a:p>
          <a:p>
            <a:endParaRPr lang="en-US" dirty="0"/>
          </a:p>
          <a:p>
            <a:r>
              <a:rPr lang="en-US" dirty="0"/>
              <a:t>Occurs 2x as much in women as in men</a:t>
            </a:r>
          </a:p>
          <a:p>
            <a:endParaRPr lang="en-US" dirty="0"/>
          </a:p>
          <a:p>
            <a:r>
              <a:rPr lang="en-US" dirty="0"/>
              <a:t>Women are more likely to talk about feelings</a:t>
            </a:r>
          </a:p>
          <a:p>
            <a:endParaRPr lang="en-US" dirty="0"/>
          </a:p>
          <a:p>
            <a:r>
              <a:rPr lang="en-US" dirty="0"/>
              <a:t>Men more likely to engage in risky behavior (drinking, drugs)</a:t>
            </a:r>
          </a:p>
        </p:txBody>
      </p:sp>
    </p:spTree>
    <p:extLst>
      <p:ext uri="{BB962C8B-B14F-4D97-AF65-F5344CB8AC3E}">
        <p14:creationId xmlns:p14="http://schemas.microsoft.com/office/powerpoint/2010/main" val="2737470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Opposite of depression</a:t>
            </a:r>
          </a:p>
          <a:p>
            <a:endParaRPr lang="en-US" dirty="0"/>
          </a:p>
          <a:p>
            <a:r>
              <a:rPr lang="en-US" dirty="0"/>
              <a:t>Person experiencing MANIA is excessively </a:t>
            </a:r>
            <a:r>
              <a:rPr lang="en-US" dirty="0">
                <a:solidFill>
                  <a:srgbClr val="FF0000"/>
                </a:solidFill>
              </a:rPr>
              <a:t>wired</a:t>
            </a:r>
          </a:p>
          <a:p>
            <a:endParaRPr lang="en-US" dirty="0"/>
          </a:p>
          <a:p>
            <a:r>
              <a:rPr lang="en-US" dirty="0"/>
              <a:t>Person will feel powerful and full of plans and ideas</a:t>
            </a:r>
          </a:p>
          <a:p>
            <a:endParaRPr lang="en-US" dirty="0"/>
          </a:p>
          <a:p>
            <a:r>
              <a:rPr lang="en-US" dirty="0"/>
              <a:t>Very impulsive and bad decisions based on it (shopping spree)</a:t>
            </a:r>
          </a:p>
        </p:txBody>
      </p:sp>
    </p:spTree>
    <p:extLst>
      <p:ext uri="{BB962C8B-B14F-4D97-AF65-F5344CB8AC3E}">
        <p14:creationId xmlns:p14="http://schemas.microsoft.com/office/powerpoint/2010/main" val="3858427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Alternating from </a:t>
            </a:r>
            <a:r>
              <a:rPr lang="en-US" dirty="0">
                <a:solidFill>
                  <a:srgbClr val="FF0000"/>
                </a:solidFill>
              </a:rPr>
              <a:t>Major Depression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Mania</a:t>
            </a:r>
          </a:p>
          <a:p>
            <a:endParaRPr lang="en-US" dirty="0"/>
          </a:p>
          <a:p>
            <a:r>
              <a:rPr lang="en-US" dirty="0"/>
              <a:t>Both sexes acquire it equally</a:t>
            </a:r>
          </a:p>
          <a:p>
            <a:endParaRPr lang="en-US" dirty="0"/>
          </a:p>
          <a:p>
            <a:r>
              <a:rPr lang="en-US" dirty="0"/>
              <a:t>High’s can be very creative or successful, lows are dangerous</a:t>
            </a:r>
          </a:p>
          <a:p>
            <a:endParaRPr lang="en-US" dirty="0"/>
          </a:p>
          <a:p>
            <a:r>
              <a:rPr lang="en-US" dirty="0"/>
              <a:t>Unknown origin, but most scientists believe it to be GENETIC</a:t>
            </a:r>
          </a:p>
        </p:txBody>
      </p:sp>
    </p:spTree>
    <p:extLst>
      <p:ext uri="{BB962C8B-B14F-4D97-AF65-F5344CB8AC3E}">
        <p14:creationId xmlns:p14="http://schemas.microsoft.com/office/powerpoint/2010/main" val="2726715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Depression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Biological Factors (Genetics)</a:t>
            </a:r>
          </a:p>
          <a:p>
            <a:endParaRPr lang="en-US" dirty="0"/>
          </a:p>
          <a:p>
            <a:r>
              <a:rPr lang="en-US" dirty="0"/>
              <a:t>Genes can increase the stress hormone </a:t>
            </a:r>
            <a:r>
              <a:rPr lang="en-US" dirty="0">
                <a:solidFill>
                  <a:srgbClr val="FF0000"/>
                </a:solidFill>
              </a:rPr>
              <a:t>CORTISOL</a:t>
            </a:r>
            <a:r>
              <a:rPr lang="en-US" dirty="0"/>
              <a:t>, which at high levels can damage the HIPPOCAMPUS</a:t>
            </a:r>
          </a:p>
          <a:p>
            <a:endParaRPr lang="en-US" dirty="0"/>
          </a:p>
          <a:p>
            <a:r>
              <a:rPr lang="en-US" dirty="0"/>
              <a:t>Long form </a:t>
            </a:r>
            <a:r>
              <a:rPr lang="en-US" dirty="0">
                <a:solidFill>
                  <a:srgbClr val="FF0000"/>
                </a:solidFill>
              </a:rPr>
              <a:t>5-HTT</a:t>
            </a:r>
            <a:r>
              <a:rPr lang="en-US" dirty="0"/>
              <a:t> helps protect from depression</a:t>
            </a:r>
          </a:p>
          <a:p>
            <a:endParaRPr lang="en-US" dirty="0"/>
          </a:p>
          <a:p>
            <a:r>
              <a:rPr lang="en-US" dirty="0"/>
              <a:t>Short form </a:t>
            </a:r>
            <a:r>
              <a:rPr lang="en-US" dirty="0">
                <a:solidFill>
                  <a:srgbClr val="FF0000"/>
                </a:solidFill>
              </a:rPr>
              <a:t>5-HTT</a:t>
            </a:r>
            <a:r>
              <a:rPr lang="en-US" dirty="0"/>
              <a:t> make depression set in easier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274" y="468313"/>
            <a:ext cx="2079625" cy="207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468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Experiences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Higher rates for people who experience:</a:t>
            </a:r>
          </a:p>
          <a:p>
            <a:endParaRPr lang="en-US" dirty="0"/>
          </a:p>
          <a:p>
            <a:r>
              <a:rPr lang="en-US" dirty="0"/>
              <a:t>Separation (from family)</a:t>
            </a:r>
          </a:p>
          <a:p>
            <a:endParaRPr lang="en-US" dirty="0"/>
          </a:p>
          <a:p>
            <a:r>
              <a:rPr lang="en-US" dirty="0"/>
              <a:t>Loss (of loved ones)</a:t>
            </a:r>
          </a:p>
          <a:p>
            <a:endParaRPr lang="en-US" dirty="0"/>
          </a:p>
          <a:p>
            <a:r>
              <a:rPr lang="en-US" dirty="0"/>
              <a:t>Violence (physical or mental)</a:t>
            </a:r>
          </a:p>
          <a:p>
            <a:endParaRPr lang="en-US" dirty="0"/>
          </a:p>
          <a:p>
            <a:r>
              <a:rPr lang="en-US" dirty="0"/>
              <a:t>Exposure to poverty</a:t>
            </a:r>
          </a:p>
        </p:txBody>
      </p:sp>
    </p:spTree>
    <p:extLst>
      <p:ext uri="{BB962C8B-B14F-4D97-AF65-F5344CB8AC3E}">
        <p14:creationId xmlns:p14="http://schemas.microsoft.com/office/powerpoint/2010/main" val="40219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Anxiety Disorders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3891261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Habits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Depressed people often believe their situation is </a:t>
            </a:r>
            <a:r>
              <a:rPr lang="en-US" dirty="0">
                <a:solidFill>
                  <a:srgbClr val="FF0000"/>
                </a:solidFill>
              </a:rPr>
              <a:t>PERMANENT</a:t>
            </a:r>
          </a:p>
          <a:p>
            <a:endParaRPr lang="en-US" dirty="0"/>
          </a:p>
          <a:p>
            <a:r>
              <a:rPr lang="en-US" dirty="0"/>
              <a:t>“Nothing good will ever happen to me”</a:t>
            </a:r>
          </a:p>
          <a:p>
            <a:endParaRPr lang="en-US" dirty="0"/>
          </a:p>
          <a:p>
            <a:r>
              <a:rPr lang="en-US" dirty="0"/>
              <a:t>Learned helplessness theory: Always </a:t>
            </a:r>
            <a:r>
              <a:rPr lang="en-US" dirty="0">
                <a:solidFill>
                  <a:srgbClr val="FF0000"/>
                </a:solidFill>
              </a:rPr>
              <a:t>PESSIMISTIC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RUMINATION</a:t>
            </a:r>
            <a:r>
              <a:rPr lang="en-US" dirty="0"/>
              <a:t> = thinking constantly about everything wrong in your life</a:t>
            </a:r>
          </a:p>
        </p:txBody>
      </p:sp>
    </p:spTree>
    <p:extLst>
      <p:ext uri="{BB962C8B-B14F-4D97-AF65-F5344CB8AC3E}">
        <p14:creationId xmlns:p14="http://schemas.microsoft.com/office/powerpoint/2010/main" val="1185796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List the 2 ends of the </a:t>
            </a:r>
            <a:r>
              <a:rPr lang="en-US" dirty="0">
                <a:solidFill>
                  <a:srgbClr val="FF0000"/>
                </a:solidFill>
              </a:rPr>
              <a:t>MOOD</a:t>
            </a:r>
            <a:r>
              <a:rPr lang="en-US" dirty="0"/>
              <a:t> range (Spectrum).</a:t>
            </a:r>
          </a:p>
          <a:p>
            <a:endParaRPr lang="en-US" dirty="0"/>
          </a:p>
          <a:p>
            <a:r>
              <a:rPr lang="en-US" dirty="0"/>
              <a:t>2. How are men likely to deal with </a:t>
            </a:r>
            <a:r>
              <a:rPr lang="en-US" dirty="0">
                <a:solidFill>
                  <a:srgbClr val="FF0000"/>
                </a:solidFill>
              </a:rPr>
              <a:t>DEPRESSION.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3. Describe </a:t>
            </a:r>
            <a:r>
              <a:rPr lang="en-US" dirty="0">
                <a:solidFill>
                  <a:srgbClr val="FF0000"/>
                </a:solidFill>
              </a:rPr>
              <a:t>BIPOLAR</a:t>
            </a:r>
            <a:r>
              <a:rPr lang="en-US" dirty="0"/>
              <a:t> disorder.</a:t>
            </a:r>
          </a:p>
          <a:p>
            <a:endParaRPr lang="en-US" dirty="0"/>
          </a:p>
          <a:p>
            <a:r>
              <a:rPr lang="en-US" dirty="0"/>
              <a:t>4. Explain the </a:t>
            </a:r>
            <a:r>
              <a:rPr lang="en-US" dirty="0">
                <a:solidFill>
                  <a:srgbClr val="FF0000"/>
                </a:solidFill>
              </a:rPr>
              <a:t>BIOLOGICAL FACTORS </a:t>
            </a:r>
            <a:r>
              <a:rPr lang="en-US" dirty="0"/>
              <a:t>that can lead to depression.</a:t>
            </a:r>
          </a:p>
        </p:txBody>
      </p:sp>
    </p:spTree>
    <p:extLst>
      <p:ext uri="{BB962C8B-B14F-4D97-AF65-F5344CB8AC3E}">
        <p14:creationId xmlns:p14="http://schemas.microsoft.com/office/powerpoint/2010/main" val="51826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Personality Disorders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508654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Paranoid Personality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UNFOUNDED</a:t>
            </a:r>
            <a:r>
              <a:rPr lang="en-US" dirty="0"/>
              <a:t> mistrust of other people</a:t>
            </a:r>
          </a:p>
          <a:p>
            <a:endParaRPr lang="en-US" dirty="0"/>
          </a:p>
          <a:p>
            <a:r>
              <a:rPr lang="en-US" dirty="0"/>
              <a:t>IRRATIONAL jealousy</a:t>
            </a:r>
          </a:p>
          <a:p>
            <a:endParaRPr lang="en-US" dirty="0"/>
          </a:p>
          <a:p>
            <a:r>
              <a:rPr lang="en-US" dirty="0"/>
              <a:t>Delusions and conspiracy theories about closest relatives and govt. agencies</a:t>
            </a:r>
          </a:p>
          <a:p>
            <a:endParaRPr lang="en-US" dirty="0"/>
          </a:p>
          <a:p>
            <a:r>
              <a:rPr lang="en-US" dirty="0"/>
              <a:t>Ex. My brother buys me a cheesesteak / I think he trying to poison 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9674" y="482600"/>
            <a:ext cx="220027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Narcissistic Personality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exaggerated sense of self importance</a:t>
            </a:r>
          </a:p>
          <a:p>
            <a:endParaRPr lang="en-US" dirty="0"/>
          </a:p>
          <a:p>
            <a:r>
              <a:rPr lang="en-US" dirty="0"/>
              <a:t>“The world revolves around me”</a:t>
            </a:r>
          </a:p>
          <a:p>
            <a:endParaRPr lang="en-US" dirty="0"/>
          </a:p>
          <a:p>
            <a:r>
              <a:rPr lang="en-US" dirty="0"/>
              <a:t>Demand </a:t>
            </a:r>
            <a:r>
              <a:rPr lang="en-US" dirty="0">
                <a:solidFill>
                  <a:srgbClr val="FF0000"/>
                </a:solidFill>
              </a:rPr>
              <a:t>ATTENTION </a:t>
            </a:r>
            <a:r>
              <a:rPr lang="en-US" dirty="0"/>
              <a:t>and admiration / Do not give any back</a:t>
            </a:r>
          </a:p>
          <a:p>
            <a:endParaRPr lang="en-US" dirty="0"/>
          </a:p>
          <a:p>
            <a:r>
              <a:rPr lang="en-US" dirty="0"/>
              <a:t>Ex. A girl constantly demands to be told how “beautiful” she is / never gives a compliment back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974" y="1041400"/>
            <a:ext cx="206692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006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Antisocial Personality Disorder: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Repeatedly break the law</a:t>
            </a:r>
          </a:p>
          <a:p>
            <a:endParaRPr lang="en-US" dirty="0"/>
          </a:p>
          <a:p>
            <a:r>
              <a:rPr lang="en-US" dirty="0"/>
              <a:t>2. Use aliases or may lie to CON others</a:t>
            </a:r>
          </a:p>
          <a:p>
            <a:endParaRPr lang="en-US" dirty="0"/>
          </a:p>
          <a:p>
            <a:r>
              <a:rPr lang="en-US" dirty="0"/>
              <a:t>3. Repeatedly get into fights</a:t>
            </a:r>
          </a:p>
          <a:p>
            <a:endParaRPr lang="en-US" dirty="0"/>
          </a:p>
          <a:p>
            <a:r>
              <a:rPr lang="en-US" dirty="0"/>
              <a:t>4. Show reckless disregard for their own safety</a:t>
            </a:r>
          </a:p>
          <a:p>
            <a:endParaRPr lang="en-US" dirty="0"/>
          </a:p>
          <a:p>
            <a:r>
              <a:rPr lang="en-US" dirty="0"/>
              <a:t>5. Lack remorse for actions that harm others</a:t>
            </a:r>
          </a:p>
        </p:txBody>
      </p:sp>
    </p:spTree>
    <p:extLst>
      <p:ext uri="{BB962C8B-B14F-4D97-AF65-F5344CB8AC3E}">
        <p14:creationId xmlns:p14="http://schemas.microsoft.com/office/powerpoint/2010/main" val="3740274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Abnormalities in NERVOUS system</a:t>
            </a:r>
          </a:p>
          <a:p>
            <a:endParaRPr lang="en-US" dirty="0"/>
          </a:p>
          <a:p>
            <a:r>
              <a:rPr lang="en-US" dirty="0"/>
              <a:t>Do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respond to fear of punishment like others would</a:t>
            </a:r>
          </a:p>
          <a:p>
            <a:endParaRPr lang="en-US" dirty="0"/>
          </a:p>
          <a:p>
            <a:r>
              <a:rPr lang="en-US" dirty="0"/>
              <a:t>Ex. We don’t touch a hot stove </a:t>
            </a:r>
            <a:r>
              <a:rPr lang="en-US" dirty="0" err="1"/>
              <a:t>bc</a:t>
            </a:r>
            <a:r>
              <a:rPr lang="en-US" dirty="0"/>
              <a:t> we’ve learned it will burn us</a:t>
            </a:r>
          </a:p>
          <a:p>
            <a:endParaRPr lang="en-US" dirty="0"/>
          </a:p>
          <a:p>
            <a:r>
              <a:rPr lang="en-US" dirty="0"/>
              <a:t>Allows the person to behave fearlessly in dangerous situations</a:t>
            </a:r>
          </a:p>
        </p:txBody>
      </p:sp>
    </p:spTree>
    <p:extLst>
      <p:ext uri="{BB962C8B-B14F-4D97-AF65-F5344CB8AC3E}">
        <p14:creationId xmlns:p14="http://schemas.microsoft.com/office/powerpoint/2010/main" val="4249542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Genetically Influenced Problems with Impulse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/>
              <a:t>Biological children of parents with APD have a greater chance of developing this disorder</a:t>
            </a:r>
          </a:p>
          <a:p>
            <a:endParaRPr lang="en-US" sz="3200" dirty="0"/>
          </a:p>
          <a:p>
            <a:r>
              <a:rPr lang="en-US" sz="3200" dirty="0"/>
              <a:t>Even if children are brought up by adopted or other parents</a:t>
            </a:r>
          </a:p>
          <a:p>
            <a:endParaRPr lang="en-US" sz="3200" dirty="0"/>
          </a:p>
          <a:p>
            <a:r>
              <a:rPr lang="en-US" sz="3200" dirty="0"/>
              <a:t>(Nature vs Nurture?)</a:t>
            </a:r>
          </a:p>
        </p:txBody>
      </p:sp>
    </p:spTree>
    <p:extLst>
      <p:ext uri="{BB962C8B-B14F-4D97-AF65-F5344CB8AC3E}">
        <p14:creationId xmlns:p14="http://schemas.microsoft.com/office/powerpoint/2010/main" val="2860103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Brain Damage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Children who have been battered are more likely to commit VIOLENT crimes</a:t>
            </a:r>
          </a:p>
          <a:p>
            <a:endParaRPr lang="en-US" dirty="0"/>
          </a:p>
          <a:p>
            <a:r>
              <a:rPr lang="en-US" dirty="0"/>
              <a:t>PET-SCAN of prefrontal cortex shows cold – blooded </a:t>
            </a:r>
            <a:r>
              <a:rPr lang="en-US" dirty="0">
                <a:solidFill>
                  <a:srgbClr val="FF0000"/>
                </a:solidFill>
              </a:rPr>
              <a:t>PREDATORY </a:t>
            </a:r>
            <a:r>
              <a:rPr lang="en-US" dirty="0"/>
              <a:t>murderers with less activity in this area of the brain</a:t>
            </a:r>
          </a:p>
          <a:p>
            <a:endParaRPr lang="en-US" dirty="0"/>
          </a:p>
          <a:p>
            <a:r>
              <a:rPr lang="en-US" dirty="0"/>
              <a:t>Other studies show similar results in people who had brain injuries when they were children</a:t>
            </a:r>
          </a:p>
        </p:txBody>
      </p:sp>
    </p:spTree>
    <p:extLst>
      <p:ext uri="{BB962C8B-B14F-4D97-AF65-F5344CB8AC3E}">
        <p14:creationId xmlns:p14="http://schemas.microsoft.com/office/powerpoint/2010/main" val="3395890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Anorexia Nervosa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Self </a:t>
            </a:r>
            <a:r>
              <a:rPr lang="en-US" dirty="0">
                <a:solidFill>
                  <a:srgbClr val="FF0000"/>
                </a:solidFill>
              </a:rPr>
              <a:t>STARVATION</a:t>
            </a:r>
            <a:r>
              <a:rPr lang="en-US" dirty="0"/>
              <a:t> </a:t>
            </a:r>
            <a:r>
              <a:rPr lang="en-US" dirty="0" err="1"/>
              <a:t>bc</a:t>
            </a:r>
            <a:r>
              <a:rPr lang="en-US" dirty="0"/>
              <a:t> of irrational fear of becoming obese</a:t>
            </a:r>
          </a:p>
          <a:p>
            <a:endParaRPr lang="en-US" dirty="0"/>
          </a:p>
          <a:p>
            <a:r>
              <a:rPr lang="en-US" dirty="0"/>
              <a:t>Low caloric intake and denial that problem exists is common</a:t>
            </a:r>
          </a:p>
          <a:p>
            <a:endParaRPr lang="en-US" dirty="0"/>
          </a:p>
          <a:p>
            <a:r>
              <a:rPr lang="en-US" dirty="0"/>
              <a:t>Generally are severely </a:t>
            </a:r>
            <a:r>
              <a:rPr lang="en-US" dirty="0">
                <a:solidFill>
                  <a:srgbClr val="FF0000"/>
                </a:solidFill>
              </a:rPr>
              <a:t>UNDERWEIGHT</a:t>
            </a:r>
            <a:r>
              <a:rPr lang="en-US" dirty="0"/>
              <a:t>; easier to diagnose</a:t>
            </a:r>
          </a:p>
          <a:p>
            <a:endParaRPr lang="en-US" dirty="0"/>
          </a:p>
          <a:p>
            <a:r>
              <a:rPr lang="en-US" dirty="0"/>
              <a:t>Cause is unknown; some links between GENETICS and TRAUMATIC event</a:t>
            </a:r>
          </a:p>
          <a:p>
            <a:endParaRPr lang="en-US" dirty="0"/>
          </a:p>
          <a:p>
            <a:r>
              <a:rPr lang="en-US" dirty="0"/>
              <a:t>Treatment is restoring a healthy diet; medication helps ease anxiety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7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Anxiety?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general state of apprehension or uneasiness</a:t>
            </a:r>
          </a:p>
          <a:p>
            <a:endParaRPr lang="en-US" dirty="0"/>
          </a:p>
          <a:p>
            <a:r>
              <a:rPr lang="en-US" dirty="0"/>
              <a:t>It is normal to feel this way in a dangerous situation</a:t>
            </a:r>
          </a:p>
          <a:p>
            <a:endParaRPr lang="en-US" dirty="0"/>
          </a:p>
          <a:p>
            <a:r>
              <a:rPr lang="en-US" dirty="0"/>
              <a:t>Ex. You see a Pit bull walking towards you not on </a:t>
            </a:r>
            <a:r>
              <a:rPr lang="en-US"/>
              <a:t>a leash</a:t>
            </a:r>
            <a:endParaRPr lang="en-US" dirty="0"/>
          </a:p>
          <a:p>
            <a:endParaRPr lang="en-US" dirty="0"/>
          </a:p>
          <a:p>
            <a:r>
              <a:rPr lang="en-US" dirty="0"/>
              <a:t>It is </a:t>
            </a:r>
            <a:r>
              <a:rPr lang="en-US" dirty="0">
                <a:solidFill>
                  <a:srgbClr val="FF0000"/>
                </a:solidFill>
              </a:rPr>
              <a:t>CHRONIC</a:t>
            </a:r>
            <a:r>
              <a:rPr lang="en-US" dirty="0"/>
              <a:t> (and not normal) when the feeling is long lasting and when not in actual danger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674" y="673100"/>
            <a:ext cx="17621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29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Bulimia  Nervosa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Characterized by </a:t>
            </a:r>
            <a:r>
              <a:rPr lang="en-US" dirty="0">
                <a:solidFill>
                  <a:srgbClr val="FF0000"/>
                </a:solidFill>
              </a:rPr>
              <a:t>BINGE</a:t>
            </a:r>
            <a:r>
              <a:rPr lang="en-US" dirty="0"/>
              <a:t> eating followed by </a:t>
            </a:r>
            <a:r>
              <a:rPr lang="en-US" dirty="0">
                <a:solidFill>
                  <a:srgbClr val="FF0000"/>
                </a:solidFill>
              </a:rPr>
              <a:t>PURGING</a:t>
            </a:r>
          </a:p>
          <a:p>
            <a:endParaRPr lang="en-US" dirty="0"/>
          </a:p>
          <a:p>
            <a:r>
              <a:rPr lang="en-US" dirty="0"/>
              <a:t>Vomiting, laxatives, water fasting or extreme exercise</a:t>
            </a:r>
          </a:p>
          <a:p>
            <a:endParaRPr lang="en-US" dirty="0"/>
          </a:p>
          <a:p>
            <a:r>
              <a:rPr lang="en-US" dirty="0"/>
              <a:t>More likely to be at a normal weight / makes it hard to diagnose</a:t>
            </a:r>
          </a:p>
          <a:p>
            <a:endParaRPr lang="en-US" dirty="0"/>
          </a:p>
          <a:p>
            <a:r>
              <a:rPr lang="en-US" dirty="0"/>
              <a:t>Genetics is a major factor</a:t>
            </a:r>
          </a:p>
          <a:p>
            <a:endParaRPr lang="en-US" dirty="0"/>
          </a:p>
          <a:p>
            <a:r>
              <a:rPr lang="en-US" dirty="0"/>
              <a:t>1-2% of women globally / 9x more likely than men / frequently young adults</a:t>
            </a:r>
          </a:p>
        </p:txBody>
      </p:sp>
    </p:spTree>
    <p:extLst>
      <p:ext uri="{BB962C8B-B14F-4D97-AF65-F5344CB8AC3E}">
        <p14:creationId xmlns:p14="http://schemas.microsoft.com/office/powerpoint/2010/main" val="31167558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Impulse Control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Inability to demonstrate ability to stop the impulse to perform a harmful act</a:t>
            </a:r>
          </a:p>
          <a:p>
            <a:endParaRPr lang="en-US" sz="3200" dirty="0"/>
          </a:p>
          <a:p>
            <a:r>
              <a:rPr lang="en-US" sz="3200" dirty="0"/>
              <a:t>Kleptomania (stealing): Not usually for personal or financial gain.</a:t>
            </a:r>
          </a:p>
          <a:p>
            <a:endParaRPr lang="en-US" sz="3200" dirty="0"/>
          </a:p>
          <a:p>
            <a:r>
              <a:rPr lang="en-US" sz="3200" dirty="0"/>
              <a:t>Pyromania (setting fires): Not usually done for criminal purpose; user gets euphoric feeling starting and watching the fire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03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Pathological Gambling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Needs to gamble with increased amounts of $</a:t>
            </a:r>
          </a:p>
          <a:p>
            <a:endParaRPr lang="en-US" dirty="0"/>
          </a:p>
          <a:p>
            <a:r>
              <a:rPr lang="en-US" dirty="0"/>
              <a:t>Gambles when feeling distressed (relieves anxiety)</a:t>
            </a:r>
          </a:p>
          <a:p>
            <a:endParaRPr lang="en-US" dirty="0"/>
          </a:p>
          <a:p>
            <a:r>
              <a:rPr lang="en-US" dirty="0"/>
              <a:t>Lies to conceal amount of time or $ gambled</a:t>
            </a:r>
          </a:p>
          <a:p>
            <a:endParaRPr lang="en-US" dirty="0"/>
          </a:p>
          <a:p>
            <a:r>
              <a:rPr lang="en-US" dirty="0"/>
              <a:t>May rely on others to provide $ to gamble (and lie what its for)</a:t>
            </a:r>
          </a:p>
          <a:p>
            <a:endParaRPr lang="en-US" dirty="0"/>
          </a:p>
          <a:p>
            <a:r>
              <a:rPr lang="en-US" dirty="0"/>
              <a:t>Often coincides with </a:t>
            </a:r>
            <a:r>
              <a:rPr lang="en-US" dirty="0">
                <a:solidFill>
                  <a:srgbClr val="FF0000"/>
                </a:solidFill>
              </a:rPr>
              <a:t>ALCOHOL</a:t>
            </a:r>
            <a:r>
              <a:rPr lang="en-US" dirty="0"/>
              <a:t> problems</a:t>
            </a:r>
          </a:p>
        </p:txBody>
      </p:sp>
    </p:spTree>
    <p:extLst>
      <p:ext uri="{BB962C8B-B14F-4D97-AF65-F5344CB8AC3E}">
        <p14:creationId xmlns:p14="http://schemas.microsoft.com/office/powerpoint/2010/main" val="5472520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Which PD is marked by unwarranted </a:t>
            </a:r>
            <a:r>
              <a:rPr lang="en-US" dirty="0">
                <a:solidFill>
                  <a:srgbClr val="FF0000"/>
                </a:solidFill>
              </a:rPr>
              <a:t>MISTRUST</a:t>
            </a:r>
            <a:r>
              <a:rPr lang="en-US" dirty="0"/>
              <a:t> of other people?</a:t>
            </a:r>
          </a:p>
          <a:p>
            <a:endParaRPr lang="en-US" dirty="0"/>
          </a:p>
          <a:p>
            <a:r>
              <a:rPr lang="en-US" dirty="0"/>
              <a:t>2.  Give an example of a person with </a:t>
            </a:r>
            <a:r>
              <a:rPr lang="en-US" dirty="0">
                <a:solidFill>
                  <a:srgbClr val="FF0000"/>
                </a:solidFill>
              </a:rPr>
              <a:t>Narcissistic PD.</a:t>
            </a:r>
          </a:p>
          <a:p>
            <a:endParaRPr lang="en-US" dirty="0"/>
          </a:p>
          <a:p>
            <a:r>
              <a:rPr lang="en-US" dirty="0"/>
              <a:t>3. What is the difference between </a:t>
            </a:r>
            <a:r>
              <a:rPr lang="en-US" dirty="0">
                <a:solidFill>
                  <a:srgbClr val="FF0000"/>
                </a:solidFill>
              </a:rPr>
              <a:t>ANOREXIA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BULIMIA</a:t>
            </a:r>
          </a:p>
          <a:p>
            <a:endParaRPr lang="en-US" dirty="0"/>
          </a:p>
          <a:p>
            <a:r>
              <a:rPr lang="en-US" dirty="0"/>
              <a:t>4. Describe 2 symptoms of </a:t>
            </a:r>
            <a:r>
              <a:rPr lang="en-US" dirty="0">
                <a:solidFill>
                  <a:srgbClr val="FF0000"/>
                </a:solidFill>
              </a:rPr>
              <a:t>PATHOLOGICAL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GAMBLING</a:t>
            </a:r>
          </a:p>
        </p:txBody>
      </p:sp>
    </p:spTree>
    <p:extLst>
      <p:ext uri="{BB962C8B-B14F-4D97-AF65-F5344CB8AC3E}">
        <p14:creationId xmlns:p14="http://schemas.microsoft.com/office/powerpoint/2010/main" val="7503920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Drug Abuse and Addiction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3831409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 Abuse and Addiction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people who use DRUGS will do so in moderation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Substance abuse </a:t>
            </a:r>
            <a:r>
              <a:rPr lang="en-US" dirty="0"/>
              <a:t>is considered habitually using the DRUG to the point of impairment</a:t>
            </a:r>
          </a:p>
          <a:p>
            <a:endParaRPr lang="en-US" dirty="0"/>
          </a:p>
          <a:p>
            <a:r>
              <a:rPr lang="en-US" dirty="0"/>
              <a:t>Failure to hold a job, care for children, or use while driving</a:t>
            </a:r>
          </a:p>
          <a:p>
            <a:endParaRPr lang="en-US" dirty="0"/>
          </a:p>
          <a:p>
            <a:r>
              <a:rPr lang="en-US" dirty="0"/>
              <a:t>2 Models: Biology and Learning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1174" y="-67469"/>
            <a:ext cx="19526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47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Biology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Belief that ADDICTION is due to </a:t>
            </a:r>
            <a:r>
              <a:rPr lang="en-US" dirty="0">
                <a:solidFill>
                  <a:srgbClr val="FF0000"/>
                </a:solidFill>
              </a:rPr>
              <a:t>GENETICS</a:t>
            </a:r>
          </a:p>
          <a:p>
            <a:endParaRPr lang="en-US" dirty="0"/>
          </a:p>
          <a:p>
            <a:r>
              <a:rPr lang="en-US" dirty="0"/>
              <a:t>Most genetic evidence comes from twin and family studies</a:t>
            </a:r>
          </a:p>
          <a:p>
            <a:endParaRPr lang="en-US" dirty="0"/>
          </a:p>
          <a:p>
            <a:r>
              <a:rPr lang="en-US" dirty="0"/>
              <a:t>Evidence of INHERITED genes for alcoholism is higher for men than women</a:t>
            </a:r>
          </a:p>
          <a:p>
            <a:endParaRPr lang="en-US" dirty="0"/>
          </a:p>
          <a:p>
            <a:r>
              <a:rPr lang="en-US" dirty="0"/>
              <a:t>It is too hard to determine up to this point if a specific gene is involved in addiction </a:t>
            </a:r>
          </a:p>
        </p:txBody>
      </p:sp>
    </p:spTree>
    <p:extLst>
      <p:ext uri="{BB962C8B-B14F-4D97-AF65-F5344CB8AC3E}">
        <p14:creationId xmlns:p14="http://schemas.microsoft.com/office/powerpoint/2010/main" val="6933384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Heavy drug use causes BRAIN FUNCTION to decrease</a:t>
            </a:r>
          </a:p>
          <a:p>
            <a:endParaRPr lang="en-US" dirty="0"/>
          </a:p>
          <a:p>
            <a:r>
              <a:rPr lang="en-US" dirty="0"/>
              <a:t>Produces nerve damage, shrinks the cerebral cortex</a:t>
            </a:r>
          </a:p>
          <a:p>
            <a:endParaRPr lang="en-US" dirty="0"/>
          </a:p>
          <a:p>
            <a:r>
              <a:rPr lang="en-US" dirty="0"/>
              <a:t>Damages the </a:t>
            </a:r>
            <a:r>
              <a:rPr lang="en-US" dirty="0">
                <a:solidFill>
                  <a:srgbClr val="FF0000"/>
                </a:solidFill>
              </a:rPr>
              <a:t>LIVER </a:t>
            </a:r>
          </a:p>
          <a:p>
            <a:endParaRPr lang="en-US" dirty="0"/>
          </a:p>
          <a:p>
            <a:r>
              <a:rPr lang="en-US" dirty="0"/>
              <a:t>Heavy usage reduce the number of receptors for </a:t>
            </a:r>
            <a:r>
              <a:rPr lang="en-US" dirty="0">
                <a:solidFill>
                  <a:srgbClr val="FF0000"/>
                </a:solidFill>
              </a:rPr>
              <a:t>DOPAMINE</a:t>
            </a:r>
          </a:p>
          <a:p>
            <a:endParaRPr lang="en-US" dirty="0"/>
          </a:p>
          <a:p>
            <a:r>
              <a:rPr lang="en-US" dirty="0"/>
              <a:t>User needs to do more and more to get the same feeling (p.372 fig.11.3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975" y="520700"/>
            <a:ext cx="1666082" cy="166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087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Model: #1 Social Environment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Alcoholism more likely to occur in a society that BANS drinking to children, but CONDONES drunkenness in adults</a:t>
            </a:r>
          </a:p>
          <a:p>
            <a:endParaRPr lang="en-US" dirty="0"/>
          </a:p>
          <a:p>
            <a:r>
              <a:rPr lang="en-US" dirty="0"/>
              <a:t>Less likely to occur in society that teaches responsible drinking and moderation to children</a:t>
            </a:r>
          </a:p>
          <a:p>
            <a:endParaRPr lang="en-US" dirty="0"/>
          </a:p>
          <a:p>
            <a:r>
              <a:rPr lang="en-US" dirty="0"/>
              <a:t>Less likely to occur in countries that do not use it as a rite to passage in adulthood or associate it with manliness (U.S)</a:t>
            </a:r>
          </a:p>
        </p:txBody>
      </p:sp>
    </p:spTree>
    <p:extLst>
      <p:ext uri="{BB962C8B-B14F-4D97-AF65-F5344CB8AC3E}">
        <p14:creationId xmlns:p14="http://schemas.microsoft.com/office/powerpoint/2010/main" val="7301126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#2. Abstinence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of total abstinence leads to HIGHER RATES of addiction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Prohibition</a:t>
            </a:r>
            <a:r>
              <a:rPr lang="en-US" dirty="0"/>
              <a:t> in the U.S (1920-1933) </a:t>
            </a:r>
          </a:p>
          <a:p>
            <a:endParaRPr lang="en-US" dirty="0"/>
          </a:p>
          <a:p>
            <a:r>
              <a:rPr lang="en-US" dirty="0"/>
              <a:t>Lead to lower rates of drinking but higher rates of ADDICTION</a:t>
            </a:r>
          </a:p>
          <a:p>
            <a:endParaRPr lang="en-US" dirty="0"/>
          </a:p>
          <a:p>
            <a:r>
              <a:rPr lang="en-US" dirty="0"/>
              <a:t>When people were denied the opportunity to drink socially they would drink to EXCESS when given the chance</a:t>
            </a:r>
          </a:p>
        </p:txBody>
      </p:sp>
    </p:spTree>
    <p:extLst>
      <p:ext uri="{BB962C8B-B14F-4D97-AF65-F5344CB8AC3E}">
        <p14:creationId xmlns:p14="http://schemas.microsoft.com/office/powerpoint/2010/main" val="351232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Posttraumatic Stress Disorder (PTSD)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in the aftermath of serious </a:t>
            </a:r>
            <a:r>
              <a:rPr lang="en-US" dirty="0">
                <a:solidFill>
                  <a:srgbClr val="FF0000"/>
                </a:solidFill>
              </a:rPr>
              <a:t>TRAUMA</a:t>
            </a:r>
            <a:r>
              <a:rPr lang="en-US" dirty="0"/>
              <a:t> (war, torture, natural disasters)</a:t>
            </a:r>
          </a:p>
          <a:p>
            <a:endParaRPr lang="en-US" dirty="0"/>
          </a:p>
          <a:p>
            <a:r>
              <a:rPr lang="en-US" dirty="0"/>
              <a:t>Symptoms are: insomnia, depression and intrusive thoughts </a:t>
            </a:r>
          </a:p>
          <a:p>
            <a:endParaRPr lang="en-US" dirty="0"/>
          </a:p>
          <a:p>
            <a:r>
              <a:rPr lang="en-US" dirty="0"/>
              <a:t>Most people eventually recover (92% of men / 80% of women)</a:t>
            </a:r>
          </a:p>
          <a:p>
            <a:endParaRPr lang="en-US" dirty="0"/>
          </a:p>
          <a:p>
            <a:r>
              <a:rPr lang="en-US" dirty="0"/>
              <a:t>Some may last for years or even decades</a:t>
            </a:r>
          </a:p>
        </p:txBody>
      </p:sp>
    </p:spTree>
    <p:extLst>
      <p:ext uri="{BB962C8B-B14F-4D97-AF65-F5344CB8AC3E}">
        <p14:creationId xmlns:p14="http://schemas.microsoft.com/office/powerpoint/2010/main" val="480662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#3. Withdrawal (Stopping Usage)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Nausea, headaches, abdominal cramps and insomnia</a:t>
            </a:r>
          </a:p>
          <a:p>
            <a:endParaRPr lang="en-US" dirty="0"/>
          </a:p>
          <a:p>
            <a:r>
              <a:rPr lang="en-US" dirty="0"/>
              <a:t>Most people are able to stop without significant symptoms (90%)</a:t>
            </a:r>
          </a:p>
          <a:p>
            <a:endParaRPr lang="en-US" dirty="0"/>
          </a:p>
          <a:p>
            <a:r>
              <a:rPr lang="en-US" dirty="0"/>
              <a:t>People who CAN quit without help do not report themselves</a:t>
            </a:r>
          </a:p>
          <a:p>
            <a:endParaRPr lang="en-US" dirty="0"/>
          </a:p>
          <a:p>
            <a:r>
              <a:rPr lang="en-US" dirty="0"/>
              <a:t>Therefore, number of addicts appears less than it is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974" y="538957"/>
            <a:ext cx="164782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658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#4. Reason for Usage?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Escape from real world</a:t>
            </a:r>
          </a:p>
          <a:p>
            <a:endParaRPr lang="en-US" dirty="0"/>
          </a:p>
          <a:p>
            <a:r>
              <a:rPr lang="en-US" dirty="0"/>
              <a:t>Chronic pain</a:t>
            </a:r>
          </a:p>
          <a:p>
            <a:endParaRPr lang="en-US" dirty="0"/>
          </a:p>
          <a:p>
            <a:r>
              <a:rPr lang="en-US" dirty="0"/>
              <a:t>To be sociable or help to relax</a:t>
            </a:r>
          </a:p>
          <a:p>
            <a:endParaRPr lang="en-US" dirty="0"/>
          </a:p>
          <a:p>
            <a:r>
              <a:rPr lang="en-US" dirty="0"/>
              <a:t>Problem occurs when;</a:t>
            </a:r>
          </a:p>
          <a:p>
            <a:endParaRPr lang="en-US" dirty="0"/>
          </a:p>
          <a:p>
            <a:r>
              <a:rPr lang="en-US" dirty="0"/>
              <a:t>Drinking or using ALONE / to FORGET / or to BINGE</a:t>
            </a:r>
          </a:p>
        </p:txBody>
      </p:sp>
    </p:spTree>
    <p:extLst>
      <p:ext uri="{BB962C8B-B14F-4D97-AF65-F5344CB8AC3E}">
        <p14:creationId xmlns:p14="http://schemas.microsoft.com/office/powerpoint/2010/main" val="15382468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What is considered substance </a:t>
            </a:r>
            <a:r>
              <a:rPr lang="en-US" dirty="0">
                <a:solidFill>
                  <a:srgbClr val="FF0000"/>
                </a:solidFill>
              </a:rPr>
              <a:t>ABUSE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2.  What are some negative effects of drug </a:t>
            </a:r>
            <a:r>
              <a:rPr lang="en-US" dirty="0">
                <a:solidFill>
                  <a:srgbClr val="FF0000"/>
                </a:solidFill>
              </a:rPr>
              <a:t>ABUSE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3. In what type of societies are people more likely to become </a:t>
            </a:r>
            <a:r>
              <a:rPr lang="en-US" dirty="0">
                <a:solidFill>
                  <a:srgbClr val="FF0000"/>
                </a:solidFill>
              </a:rPr>
              <a:t>ALCOHOLICS</a:t>
            </a:r>
            <a:r>
              <a:rPr lang="en-US" dirty="0"/>
              <a:t>? Explain.</a:t>
            </a:r>
          </a:p>
          <a:p>
            <a:endParaRPr lang="en-US" dirty="0"/>
          </a:p>
          <a:p>
            <a:r>
              <a:rPr lang="en-US" dirty="0"/>
              <a:t>4. What are some reasons for </a:t>
            </a:r>
            <a:r>
              <a:rPr lang="en-US" dirty="0">
                <a:solidFill>
                  <a:srgbClr val="FF0000"/>
                </a:solidFill>
              </a:rPr>
              <a:t>USAGE</a:t>
            </a:r>
            <a:r>
              <a:rPr lang="en-US" dirty="0"/>
              <a:t> and when does it become a </a:t>
            </a:r>
            <a:r>
              <a:rPr lang="en-US" dirty="0">
                <a:solidFill>
                  <a:srgbClr val="FF0000"/>
                </a:solidFill>
              </a:rPr>
              <a:t>PROBLEM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0725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Panic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Recurring attacks of </a:t>
            </a:r>
            <a:r>
              <a:rPr lang="en-US" dirty="0">
                <a:solidFill>
                  <a:srgbClr val="FF0000"/>
                </a:solidFill>
              </a:rPr>
              <a:t>INTENSE</a:t>
            </a:r>
            <a:r>
              <a:rPr lang="en-US" dirty="0"/>
              <a:t> panic with feelings of impending doom or death</a:t>
            </a:r>
          </a:p>
          <a:p>
            <a:endParaRPr lang="en-US" dirty="0"/>
          </a:p>
          <a:p>
            <a:r>
              <a:rPr lang="en-US" dirty="0"/>
              <a:t>Last from a few minutes to hours</a:t>
            </a:r>
          </a:p>
          <a:p>
            <a:endParaRPr lang="en-US" dirty="0"/>
          </a:p>
          <a:p>
            <a:r>
              <a:rPr lang="en-US" dirty="0"/>
              <a:t>Symptoms are: Dizziness, rapid heartbeat, chest pain, hot and cold flashes</a:t>
            </a:r>
          </a:p>
          <a:p>
            <a:endParaRPr lang="en-US" dirty="0"/>
          </a:p>
          <a:p>
            <a:r>
              <a:rPr lang="en-US" dirty="0"/>
              <a:t>Usually occur in the aftermath of trauma (days or weeks)</a:t>
            </a:r>
          </a:p>
        </p:txBody>
      </p:sp>
    </p:spTree>
    <p:extLst>
      <p:ext uri="{BB962C8B-B14F-4D97-AF65-F5344CB8AC3E}">
        <p14:creationId xmlns:p14="http://schemas.microsoft.com/office/powerpoint/2010/main" val="369924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Phobias (Fears)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Evolved for ADAPTIVE advantages</a:t>
            </a:r>
          </a:p>
          <a:p>
            <a:endParaRPr lang="en-US" dirty="0"/>
          </a:p>
          <a:p>
            <a:r>
              <a:rPr lang="en-US" dirty="0"/>
              <a:t>Heights ( acrophobia)</a:t>
            </a:r>
          </a:p>
          <a:p>
            <a:endParaRPr lang="en-US" dirty="0"/>
          </a:p>
          <a:p>
            <a:r>
              <a:rPr lang="en-US" dirty="0"/>
              <a:t>Ex. Humans can’t climb well so we shouldn’t be in high spaces</a:t>
            </a:r>
          </a:p>
          <a:p>
            <a:endParaRPr lang="en-US" dirty="0"/>
          </a:p>
          <a:p>
            <a:r>
              <a:rPr lang="en-US" dirty="0"/>
              <a:t>Enclosed spaces (claustrophobia)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Conditioning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Acquired through personal experiences</a:t>
            </a:r>
          </a:p>
          <a:p>
            <a:endParaRPr lang="en-US" dirty="0"/>
          </a:p>
          <a:p>
            <a:r>
              <a:rPr lang="en-US" dirty="0"/>
              <a:t>Color purple </a:t>
            </a:r>
          </a:p>
          <a:p>
            <a:endParaRPr lang="en-US" dirty="0"/>
          </a:p>
          <a:p>
            <a:r>
              <a:rPr lang="en-US" dirty="0"/>
              <a:t>Number 13</a:t>
            </a:r>
          </a:p>
          <a:p>
            <a:endParaRPr lang="en-US" dirty="0"/>
          </a:p>
          <a:p>
            <a:r>
              <a:rPr lang="en-US" dirty="0"/>
              <a:t>Hive shaped things </a:t>
            </a:r>
          </a:p>
        </p:txBody>
      </p:sp>
    </p:spTree>
    <p:extLst>
      <p:ext uri="{BB962C8B-B14F-4D97-AF65-F5344CB8AC3E}">
        <p14:creationId xmlns:p14="http://schemas.microsoft.com/office/powerpoint/2010/main" val="226463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Agoraphobia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most </a:t>
            </a:r>
            <a:r>
              <a:rPr lang="en-US" dirty="0">
                <a:solidFill>
                  <a:srgbClr val="FF0000"/>
                </a:solidFill>
              </a:rPr>
              <a:t>DISABLING</a:t>
            </a:r>
            <a:r>
              <a:rPr lang="en-US" dirty="0"/>
              <a:t> of all fear disorders</a:t>
            </a:r>
          </a:p>
          <a:p>
            <a:endParaRPr lang="en-US" dirty="0"/>
          </a:p>
          <a:p>
            <a:r>
              <a:rPr lang="en-US" dirty="0"/>
              <a:t>Fear of being trapped in a public space (theatre, mall, bridge)</a:t>
            </a:r>
          </a:p>
          <a:p>
            <a:endParaRPr lang="en-US" dirty="0"/>
          </a:p>
          <a:p>
            <a:r>
              <a:rPr lang="en-US" dirty="0"/>
              <a:t>Starts as occasional panic attacks</a:t>
            </a:r>
          </a:p>
          <a:p>
            <a:endParaRPr lang="en-US" dirty="0"/>
          </a:p>
          <a:p>
            <a:r>
              <a:rPr lang="en-US" dirty="0"/>
              <a:t>Eventually people are afraid to leave their homes</a:t>
            </a:r>
          </a:p>
          <a:p>
            <a:endParaRPr lang="en-US" dirty="0"/>
          </a:p>
          <a:p>
            <a:r>
              <a:rPr lang="en-US" dirty="0"/>
              <a:t>“Fear or fear itself” rather than fear of places</a:t>
            </a:r>
          </a:p>
        </p:txBody>
      </p:sp>
    </p:spTree>
    <p:extLst>
      <p:ext uri="{BB962C8B-B14F-4D97-AF65-F5344CB8AC3E}">
        <p14:creationId xmlns:p14="http://schemas.microsoft.com/office/powerpoint/2010/main" val="207384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Obsessive Compulsive Disorder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Obsession = unwished thoughts or images</a:t>
            </a:r>
          </a:p>
          <a:p>
            <a:endParaRPr lang="en-US" dirty="0"/>
          </a:p>
          <a:p>
            <a:r>
              <a:rPr lang="en-US" dirty="0"/>
              <a:t>Compulsion = repetitive behaviors that MUST be carried out in order to avoid disaster</a:t>
            </a:r>
          </a:p>
          <a:p>
            <a:endParaRPr lang="en-US" dirty="0"/>
          </a:p>
          <a:p>
            <a:r>
              <a:rPr lang="en-US" dirty="0"/>
              <a:t>Different from </a:t>
            </a:r>
            <a:r>
              <a:rPr lang="en-US" dirty="0">
                <a:solidFill>
                  <a:srgbClr val="FF0000"/>
                </a:solidFill>
              </a:rPr>
              <a:t>SUPERSTITION </a:t>
            </a:r>
          </a:p>
          <a:p>
            <a:endParaRPr lang="en-US" dirty="0"/>
          </a:p>
          <a:p>
            <a:r>
              <a:rPr lang="en-US" dirty="0"/>
              <a:t>Ex. A baseball player might not wash jersey until they have a bad game</a:t>
            </a:r>
          </a:p>
        </p:txBody>
      </p:sp>
    </p:spTree>
    <p:extLst>
      <p:ext uri="{BB962C8B-B14F-4D97-AF65-F5344CB8AC3E}">
        <p14:creationId xmlns:p14="http://schemas.microsoft.com/office/powerpoint/2010/main" val="203674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OCD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with OCD can’t turn off the brains alarm signal for </a:t>
            </a:r>
            <a:r>
              <a:rPr lang="en-US" dirty="0">
                <a:solidFill>
                  <a:srgbClr val="FF0000"/>
                </a:solidFill>
              </a:rPr>
              <a:t>FEAR</a:t>
            </a:r>
          </a:p>
          <a:p>
            <a:endParaRPr lang="en-US" dirty="0"/>
          </a:p>
          <a:p>
            <a:r>
              <a:rPr lang="en-US" dirty="0"/>
              <a:t>Sufferer feels in a constant state of danger</a:t>
            </a:r>
          </a:p>
          <a:p>
            <a:endParaRPr lang="en-US" dirty="0"/>
          </a:p>
          <a:p>
            <a:r>
              <a:rPr lang="en-US" dirty="0"/>
              <a:t>Ex. One person must run up and down each flight of steps they see 65 times in 45 minutes</a:t>
            </a:r>
          </a:p>
          <a:p>
            <a:endParaRPr lang="en-US" dirty="0"/>
          </a:p>
          <a:p>
            <a:r>
              <a:rPr lang="en-US" dirty="0"/>
              <a:t>Another person must turn a light switch on and off 7x upon entering a room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674" y="-7937"/>
            <a:ext cx="1698625" cy="169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938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2612</TotalTime>
  <Words>1681</Words>
  <Application>Microsoft Office PowerPoint</Application>
  <PresentationFormat>Widescreen</PresentationFormat>
  <Paragraphs>318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Psychological Disorders</vt:lpstr>
      <vt:lpstr>Anxiety Disorders</vt:lpstr>
      <vt:lpstr>What is Anxiety?</vt:lpstr>
      <vt:lpstr>Posttraumatic Stress Disorder (PTSD)</vt:lpstr>
      <vt:lpstr>Panic Disorders</vt:lpstr>
      <vt:lpstr>Phobias (Fears)</vt:lpstr>
      <vt:lpstr>Agoraphobia</vt:lpstr>
      <vt:lpstr>Obsessive Compulsive Disorder</vt:lpstr>
      <vt:lpstr>OCD cont. </vt:lpstr>
      <vt:lpstr>Section 1 Review:</vt:lpstr>
      <vt:lpstr>Mood Disorders</vt:lpstr>
      <vt:lpstr>Mood Disorders</vt:lpstr>
      <vt:lpstr>PowerPoint Presentation</vt:lpstr>
      <vt:lpstr>Major Depression</vt:lpstr>
      <vt:lpstr>Cont. </vt:lpstr>
      <vt:lpstr>Mania</vt:lpstr>
      <vt:lpstr>Bipolar Disorder</vt:lpstr>
      <vt:lpstr>Theories of Depression (3)</vt:lpstr>
      <vt:lpstr>Life Experiences (2)</vt:lpstr>
      <vt:lpstr>Cognitive Habits</vt:lpstr>
      <vt:lpstr>Section 2 Review:</vt:lpstr>
      <vt:lpstr>Personality Disorders</vt:lpstr>
      <vt:lpstr>Paranoid Personality Disorder</vt:lpstr>
      <vt:lpstr>Narcissistic Personality Disorder</vt:lpstr>
      <vt:lpstr>Antisocial Personality Disorder: SYMPTOMS</vt:lpstr>
      <vt:lpstr>Causes (3)</vt:lpstr>
      <vt:lpstr>2. Genetically Influenced Problems with Impulse Control</vt:lpstr>
      <vt:lpstr>3. Brain Damage</vt:lpstr>
      <vt:lpstr>Anorexia Nervosa</vt:lpstr>
      <vt:lpstr>Bulimia  Nervosa</vt:lpstr>
      <vt:lpstr>Impulse Control Disorders</vt:lpstr>
      <vt:lpstr>Pathological Gambling</vt:lpstr>
      <vt:lpstr>Section 3 Review:</vt:lpstr>
      <vt:lpstr>Drug Abuse and Addiction</vt:lpstr>
      <vt:lpstr>Drug Abuse and Addiction</vt:lpstr>
      <vt:lpstr>Biology Model</vt:lpstr>
      <vt:lpstr>Health</vt:lpstr>
      <vt:lpstr>Learning Model: #1 Social Environment</vt:lpstr>
      <vt:lpstr>#2. Abstinence </vt:lpstr>
      <vt:lpstr>#3. Withdrawal (Stopping Usage)</vt:lpstr>
      <vt:lpstr>#4. Reason for Usage?</vt:lpstr>
      <vt:lpstr>Section 4 Review: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Disorders</dc:title>
  <dc:creator>User</dc:creator>
  <cp:lastModifiedBy>ELLIOTT GREGORY</cp:lastModifiedBy>
  <cp:revision>53</cp:revision>
  <dcterms:created xsi:type="dcterms:W3CDTF">2018-09-11T14:28:42Z</dcterms:created>
  <dcterms:modified xsi:type="dcterms:W3CDTF">2020-10-14T17:49:27Z</dcterms:modified>
</cp:coreProperties>
</file>